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89335A"/>
    <a:srgbClr val="812B56"/>
    <a:srgbClr val="800080"/>
    <a:srgbClr val="8C3067"/>
    <a:srgbClr val="660033"/>
    <a:srgbClr val="FFFFFF"/>
    <a:srgbClr val="A16792"/>
    <a:srgbClr val="9B6D7F"/>
    <a:srgbClr val="916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660A2-E3EC-45E4-BBE9-745CF0A54131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D9E96-F495-4F97-B54F-45F5596A6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9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1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26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36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6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85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8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30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43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75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39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71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0E7F-62BB-4715-8BB6-C7E7346F2F4A}" type="datetimeFigureOut">
              <a:rPr lang="nl-NL" smtClean="0"/>
              <a:t>24-4-2021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364B6-4DCB-436B-A3AA-6A8DFD2C04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872CD28-8B61-44F3-8E5B-9333BABE2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954" y="1510188"/>
            <a:ext cx="8928992" cy="1508434"/>
          </a:xfrm>
        </p:spPr>
        <p:txBody>
          <a:bodyPr/>
          <a:lstStyle/>
          <a:p>
            <a:r>
              <a:rPr lang="nl-NL" sz="4000" b="1" dirty="0">
                <a:solidFill>
                  <a:schemeClr val="accent2">
                    <a:lumMod val="75000"/>
                  </a:schemeClr>
                </a:solidFill>
              </a:rPr>
              <a:t>V&amp;VN Maatschappij &amp; Gezondheid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3EDB11D7-C188-4560-9536-B5433886764C}"/>
              </a:ext>
            </a:extLst>
          </p:cNvPr>
          <p:cNvSpPr txBox="1">
            <a:spLocks/>
          </p:cNvSpPr>
          <p:nvPr/>
        </p:nvSpPr>
        <p:spPr>
          <a:xfrm>
            <a:off x="2258775" y="3616881"/>
            <a:ext cx="7884000" cy="1752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Algemene Ledenvergadering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april 2021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9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1B07253-2E65-421A-8D6B-C79C1F711294}"/>
              </a:ext>
            </a:extLst>
          </p:cNvPr>
          <p:cNvSpPr txBox="1">
            <a:spLocks/>
          </p:cNvSpPr>
          <p:nvPr/>
        </p:nvSpPr>
        <p:spPr>
          <a:xfrm>
            <a:off x="1124768" y="417331"/>
            <a:ext cx="7222397" cy="948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Jaarplan vakgroep Wijkverpleegkundigen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60" y="1559607"/>
            <a:ext cx="3889606" cy="239567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844557" y="1307587"/>
            <a:ext cx="4637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954975"/>
                </a:solidFill>
                <a:cs typeface="Calibri" panose="020F0502020204030204" pitchFamily="34" charset="0"/>
              </a:rPr>
              <a:t>In 2021maken wij ons sterk voor verdere professionalisering en positionering van de wijkverpleegkundige(n)</a:t>
            </a:r>
          </a:p>
          <a:p>
            <a:endParaRPr lang="nl-NL" sz="20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rgbClr val="954975"/>
                </a:solidFill>
                <a:cs typeface="Calibri" panose="020F0502020204030204" pitchFamily="34" charset="0"/>
              </a:rPr>
              <a:t>Jaarplan gebaseerd op drie pijlers: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954975"/>
                </a:solidFill>
                <a:cs typeface="Calibri" panose="020F0502020204030204" pitchFamily="34" charset="0"/>
              </a:rPr>
              <a:t>Beroepsinhoud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954975"/>
                </a:solidFill>
                <a:cs typeface="Calibri" panose="020F0502020204030204" pitchFamily="34" charset="0"/>
              </a:rPr>
              <a:t>Beleid en strategie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954975"/>
                </a:solidFill>
                <a:cs typeface="Calibri" panose="020F0502020204030204" pitchFamily="34" charset="0"/>
              </a:rPr>
              <a:t>Leiderschap en draagvlak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5" y="4180091"/>
            <a:ext cx="1630000" cy="2295836"/>
          </a:xfrm>
          <a:prstGeom prst="rect">
            <a:avLst/>
          </a:prstGeom>
          <a:ln w="28575">
            <a:solidFill>
              <a:srgbClr val="993366"/>
            </a:solidFill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672" y="4180091"/>
            <a:ext cx="3297832" cy="2295836"/>
          </a:xfrm>
          <a:prstGeom prst="rect">
            <a:avLst/>
          </a:prstGeom>
          <a:ln w="28575">
            <a:solidFill>
              <a:srgbClr val="993366"/>
            </a:solidFill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165" y="4201279"/>
            <a:ext cx="3692099" cy="2274648"/>
          </a:xfrm>
          <a:prstGeom prst="rect">
            <a:avLst/>
          </a:prstGeom>
          <a:ln w="28575">
            <a:solidFill>
              <a:srgbClr val="993366"/>
            </a:solidFill>
          </a:ln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491" y="4180091"/>
            <a:ext cx="2596669" cy="2327584"/>
          </a:xfrm>
          <a:prstGeom prst="rect">
            <a:avLst/>
          </a:prstGeom>
          <a:ln w="28575">
            <a:solidFill>
              <a:srgbClr val="993366"/>
            </a:solidFill>
          </a:ln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49169"/>
            <a:ext cx="12292149" cy="23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1B07253-2E65-421A-8D6B-C79C1F711294}"/>
              </a:ext>
            </a:extLst>
          </p:cNvPr>
          <p:cNvSpPr txBox="1">
            <a:spLocks/>
          </p:cNvSpPr>
          <p:nvPr/>
        </p:nvSpPr>
        <p:spPr>
          <a:xfrm>
            <a:off x="1124768" y="417331"/>
            <a:ext cx="7222397" cy="948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Jaarplan vakgroep Wijkverpleegkundigen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23" y="4068933"/>
            <a:ext cx="3889606" cy="239567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65947" y="1624392"/>
            <a:ext cx="10260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954975"/>
                </a:solidFill>
                <a:cs typeface="Calibri" panose="020F0502020204030204" pitchFamily="34" charset="0"/>
              </a:rPr>
              <a:t>2021:</a:t>
            </a:r>
          </a:p>
          <a:p>
            <a:r>
              <a:rPr lang="nl-NL" sz="4800" b="1" dirty="0">
                <a:solidFill>
                  <a:srgbClr val="954975"/>
                </a:solidFill>
                <a:cs typeface="Calibri" panose="020F0502020204030204" pitchFamily="34" charset="0"/>
              </a:rPr>
              <a:t>Van Vakgroep Wijkverpleegkundigen naar afdeling Wijkverpleegkundigen ?!</a:t>
            </a:r>
          </a:p>
        </p:txBody>
      </p:sp>
    </p:spTree>
    <p:extLst>
      <p:ext uri="{BB962C8B-B14F-4D97-AF65-F5344CB8AC3E}">
        <p14:creationId xmlns:p14="http://schemas.microsoft.com/office/powerpoint/2010/main" val="312179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399720B-18D9-4B20-9EBB-9B1423134F21}"/>
              </a:ext>
            </a:extLst>
          </p:cNvPr>
          <p:cNvSpPr txBox="1">
            <a:spLocks/>
          </p:cNvSpPr>
          <p:nvPr/>
        </p:nvSpPr>
        <p:spPr>
          <a:xfrm>
            <a:off x="1524000" y="2492896"/>
            <a:ext cx="9144000" cy="18722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Financiën 2019/2020</a:t>
            </a:r>
            <a:endParaRPr lang="nl-NL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  <a:p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82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3EDC3FA-23C4-41E5-9CCE-F4AA66DB4D13}"/>
              </a:ext>
            </a:extLst>
          </p:cNvPr>
          <p:cNvSpPr txBox="1"/>
          <p:nvPr/>
        </p:nvSpPr>
        <p:spPr>
          <a:xfrm>
            <a:off x="881835" y="535155"/>
            <a:ext cx="6984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nl-NL" sz="6000" b="1" dirty="0">
                <a:solidFill>
                  <a:srgbClr val="DC5034"/>
                </a:solidFill>
                <a:cs typeface="Calibri" panose="020F0502020204030204" pitchFamily="34" charset="0"/>
              </a:rPr>
              <a:t>Financiën M&amp;G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D8768F7E-4E99-4C47-A7CA-2C04C3C38D6F}"/>
              </a:ext>
            </a:extLst>
          </p:cNvPr>
          <p:cNvSpPr txBox="1">
            <a:spLocks/>
          </p:cNvSpPr>
          <p:nvPr/>
        </p:nvSpPr>
        <p:spPr>
          <a:xfrm>
            <a:off x="881835" y="2498040"/>
            <a:ext cx="9144000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DC5034"/>
              </a:buClr>
            </a:pPr>
            <a:r>
              <a:rPr lang="nl-NL" sz="3600" dirty="0">
                <a:solidFill>
                  <a:srgbClr val="954975"/>
                </a:solidFill>
                <a:cs typeface="Calibri" panose="020F0502020204030204" pitchFamily="34" charset="0"/>
              </a:rPr>
              <a:t>Financieel gezond en heeft reserve </a:t>
            </a:r>
          </a:p>
          <a:p>
            <a:pPr marL="342900" indent="-342900">
              <a:buClr>
                <a:srgbClr val="DC5034"/>
              </a:buClr>
            </a:pPr>
            <a:r>
              <a:rPr lang="nl-NL" sz="3600" dirty="0">
                <a:solidFill>
                  <a:srgbClr val="954975"/>
                </a:solidFill>
                <a:cs typeface="Calibri" panose="020F0502020204030204" pitchFamily="34" charset="0"/>
              </a:rPr>
              <a:t>Vaste lasten versus vaste inkomsten vraagt leden groei</a:t>
            </a:r>
          </a:p>
          <a:p>
            <a:pPr marL="342900" indent="-342900">
              <a:buClr>
                <a:srgbClr val="DC5034"/>
              </a:buClr>
            </a:pPr>
            <a:r>
              <a:rPr lang="nl-NL" sz="3600" dirty="0">
                <a:solidFill>
                  <a:srgbClr val="954975"/>
                </a:solidFill>
                <a:cs typeface="Calibri" panose="020F0502020204030204" pitchFamily="34" charset="0"/>
              </a:rPr>
              <a:t>Realisatie 2019: positief resultaat van 39K</a:t>
            </a:r>
          </a:p>
          <a:p>
            <a:pPr>
              <a:buClr>
                <a:srgbClr val="DC5034"/>
              </a:buClr>
            </a:pPr>
            <a:endParaRPr lang="nl-NL" dirty="0">
              <a:solidFill>
                <a:prstClr val="black"/>
              </a:solidFill>
              <a:latin typeface="Arial"/>
            </a:endParaRPr>
          </a:p>
          <a:p>
            <a:pPr>
              <a:buClr>
                <a:srgbClr val="DC5034"/>
              </a:buClr>
            </a:pPr>
            <a:endParaRPr lang="nl-NL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89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1E51A4-E399-4272-9353-BC94FA65D6A8}"/>
              </a:ext>
            </a:extLst>
          </p:cNvPr>
          <p:cNvSpPr txBox="1"/>
          <p:nvPr/>
        </p:nvSpPr>
        <p:spPr>
          <a:xfrm>
            <a:off x="975882" y="535155"/>
            <a:ext cx="6984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nl-NL" sz="6000" b="1" dirty="0">
                <a:solidFill>
                  <a:srgbClr val="DC5034"/>
                </a:solidFill>
                <a:cs typeface="Calibri" panose="020F0502020204030204" pitchFamily="34" charset="0"/>
              </a:rPr>
              <a:t>Financiën M&amp;G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871978-CDC9-47FA-BDF3-826461320AAD}"/>
              </a:ext>
            </a:extLst>
          </p:cNvPr>
          <p:cNvSpPr txBox="1"/>
          <p:nvPr/>
        </p:nvSpPr>
        <p:spPr>
          <a:xfrm>
            <a:off x="975882" y="1702861"/>
            <a:ext cx="82089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endParaRPr lang="nl-NL" dirty="0">
              <a:solidFill>
                <a:prstClr val="black"/>
              </a:solidFill>
              <a:latin typeface="Arial"/>
            </a:endParaRPr>
          </a:p>
          <a:p>
            <a:pPr defTabSz="914400"/>
            <a:r>
              <a:rPr lang="nl-NL" sz="3600" b="1" u="sng" dirty="0">
                <a:solidFill>
                  <a:srgbClr val="954975"/>
                </a:solidFill>
                <a:cs typeface="Calibri" panose="020F0502020204030204" pitchFamily="34" charset="0"/>
              </a:rPr>
              <a:t>Realisatie 2020: </a:t>
            </a:r>
          </a:p>
          <a:p>
            <a:pPr defTabSz="914400"/>
            <a:endParaRPr lang="nl-NL" sz="36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nl-NL" sz="3000" b="1" dirty="0">
                <a:solidFill>
                  <a:srgbClr val="954975"/>
                </a:solidFill>
                <a:cs typeface="Calibri" panose="020F0502020204030204" pitchFamily="34" charset="0"/>
              </a:rPr>
              <a:t>Negatief resultaat begroot </a:t>
            </a:r>
            <a:r>
              <a:rPr lang="nl-NL" sz="3000" dirty="0">
                <a:solidFill>
                  <a:srgbClr val="954975"/>
                </a:solidFill>
                <a:cs typeface="Calibri" panose="020F0502020204030204" pitchFamily="34" charset="0"/>
              </a:rPr>
              <a:t>(48K) </a:t>
            </a:r>
          </a:p>
          <a:p>
            <a:pPr lvl="1" defTabSz="914400"/>
            <a:endParaRPr lang="nl-NL" sz="30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nl-NL" sz="3000" b="1" dirty="0">
                <a:solidFill>
                  <a:srgbClr val="954975"/>
                </a:solidFill>
                <a:cs typeface="Calibri" panose="020F0502020204030204" pitchFamily="34" charset="0"/>
              </a:rPr>
              <a:t>Baten niet in lijn met begroting</a:t>
            </a:r>
            <a:r>
              <a:rPr lang="nl-NL" sz="3000" dirty="0">
                <a:solidFill>
                  <a:srgbClr val="954975"/>
                </a:solidFill>
                <a:cs typeface="Calibri" panose="020F0502020204030204" pitchFamily="34" charset="0"/>
              </a:rPr>
              <a:t>: </a:t>
            </a:r>
          </a:p>
          <a:p>
            <a:pPr lvl="2" defTabSz="914400"/>
            <a:r>
              <a:rPr lang="nl-NL" sz="2800" dirty="0">
                <a:solidFill>
                  <a:srgbClr val="954975"/>
                </a:solidFill>
                <a:cs typeface="Calibri" panose="020F0502020204030204" pitchFamily="34" charset="0"/>
              </a:rPr>
              <a:t>* Contributies - 6,5K</a:t>
            </a:r>
          </a:p>
          <a:p>
            <a:pPr lvl="3" defTabSz="914400"/>
            <a:r>
              <a:rPr lang="nl-NL" sz="2600" dirty="0">
                <a:solidFill>
                  <a:srgbClr val="954975"/>
                </a:solidFill>
                <a:cs typeface="Calibri" panose="020F0502020204030204" pitchFamily="34" charset="0"/>
              </a:rPr>
              <a:t>-	# leden begroot: 	1990</a:t>
            </a:r>
          </a:p>
          <a:p>
            <a:pPr marL="1828800" lvl="3" indent="-457200" defTabSz="914400">
              <a:buFontTx/>
              <a:buChar char="-"/>
            </a:pPr>
            <a:r>
              <a:rPr lang="nl-NL" sz="2600" dirty="0">
                <a:solidFill>
                  <a:srgbClr val="954975"/>
                </a:solidFill>
                <a:cs typeface="Calibri" panose="020F0502020204030204" pitchFamily="34" charset="0"/>
              </a:rPr>
              <a:t># leden eind 2000: 	1684</a:t>
            </a:r>
            <a:endParaRPr lang="nl-NL" sz="28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pPr lvl="2" defTabSz="914400"/>
            <a:r>
              <a:rPr lang="nl-NL" sz="2800" dirty="0">
                <a:solidFill>
                  <a:srgbClr val="954975"/>
                </a:solidFill>
                <a:cs typeface="Calibri" panose="020F0502020204030204" pitchFamily="34" charset="0"/>
              </a:rPr>
              <a:t>* Opbrengsten scholingen: - 81,5K</a:t>
            </a:r>
          </a:p>
        </p:txBody>
      </p:sp>
    </p:spTree>
    <p:extLst>
      <p:ext uri="{BB962C8B-B14F-4D97-AF65-F5344CB8AC3E}">
        <p14:creationId xmlns:p14="http://schemas.microsoft.com/office/powerpoint/2010/main" val="313199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D9F92A-1E7C-4141-9DEB-28A9375CA191}"/>
              </a:ext>
            </a:extLst>
          </p:cNvPr>
          <p:cNvSpPr txBox="1"/>
          <p:nvPr/>
        </p:nvSpPr>
        <p:spPr>
          <a:xfrm>
            <a:off x="890713" y="391842"/>
            <a:ext cx="6984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nl-NL" sz="6000" b="1" dirty="0">
                <a:solidFill>
                  <a:srgbClr val="DC5034"/>
                </a:solidFill>
                <a:cs typeface="Calibri" panose="020F0502020204030204" pitchFamily="34" charset="0"/>
              </a:rPr>
              <a:t>Financiën M&amp;G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FB157C-3047-4424-9653-B1FE6470056B}"/>
              </a:ext>
            </a:extLst>
          </p:cNvPr>
          <p:cNvSpPr txBox="1"/>
          <p:nvPr/>
        </p:nvSpPr>
        <p:spPr>
          <a:xfrm>
            <a:off x="890713" y="1907955"/>
            <a:ext cx="87494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3000" b="1" dirty="0">
                <a:solidFill>
                  <a:srgbClr val="954975"/>
                </a:solidFill>
                <a:cs typeface="Calibri" panose="020F0502020204030204" pitchFamily="34" charset="0"/>
              </a:rPr>
              <a:t>Lasten niet in lijn met de begroting:</a:t>
            </a:r>
          </a:p>
          <a:p>
            <a:pPr marL="914400" lvl="1" indent="-457200" defTabSz="914400">
              <a:buFont typeface="Wingdings" panose="05000000000000000000" pitchFamily="2" charset="2"/>
              <a:buChar char="q"/>
            </a:pPr>
            <a:r>
              <a:rPr lang="nl-NL" sz="2800" dirty="0">
                <a:solidFill>
                  <a:srgbClr val="954975"/>
                </a:solidFill>
                <a:cs typeface="Calibri" panose="020F0502020204030204" pitchFamily="34" charset="0"/>
              </a:rPr>
              <a:t>Begroting ruim 	277K</a:t>
            </a:r>
          </a:p>
          <a:p>
            <a:pPr marL="914400" lvl="1" indent="-457200" defTabSz="914400">
              <a:buFont typeface="Wingdings" panose="05000000000000000000" pitchFamily="2" charset="2"/>
              <a:buChar char="q"/>
            </a:pPr>
            <a:r>
              <a:rPr lang="nl-NL" sz="3000" dirty="0">
                <a:solidFill>
                  <a:srgbClr val="954975"/>
                </a:solidFill>
                <a:cs typeface="Calibri" panose="020F0502020204030204" pitchFamily="34" charset="0"/>
              </a:rPr>
              <a:t>Realisatie 		137K</a:t>
            </a:r>
          </a:p>
          <a:p>
            <a:pPr lvl="1" defTabSz="914400"/>
            <a:endParaRPr lang="nl-NL" sz="30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3000" b="1" dirty="0">
                <a:solidFill>
                  <a:srgbClr val="954975"/>
                </a:solidFill>
                <a:cs typeface="Calibri" panose="020F0502020204030204" pitchFamily="34" charset="0"/>
              </a:rPr>
              <a:t>Bedrijfsresultaat 2020 ruim + 6K</a:t>
            </a:r>
          </a:p>
          <a:p>
            <a:pPr marL="914400" lvl="1" indent="-457200" defTabSz="914400">
              <a:buFont typeface="Wingdings" panose="05000000000000000000" pitchFamily="2" charset="2"/>
              <a:buChar char="q"/>
            </a:pPr>
            <a:r>
              <a:rPr lang="nl-NL" sz="2800" dirty="0">
                <a:solidFill>
                  <a:srgbClr val="954975"/>
                </a:solidFill>
                <a:cs typeface="Calibri" panose="020F0502020204030204" pitchFamily="34" charset="0"/>
              </a:rPr>
              <a:t>Baten minus lasten</a:t>
            </a:r>
          </a:p>
          <a:p>
            <a:pPr lvl="1" defTabSz="914400"/>
            <a:endParaRPr lang="nl-NL" sz="32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954975"/>
                </a:solidFill>
                <a:cs typeface="Calibri" panose="020F0502020204030204" pitchFamily="34" charset="0"/>
              </a:rPr>
              <a:t>Gealloceerd  eigen vermogen  214K per 1-1-2021</a:t>
            </a:r>
          </a:p>
        </p:txBody>
      </p:sp>
    </p:spTree>
    <p:extLst>
      <p:ext uri="{BB962C8B-B14F-4D97-AF65-F5344CB8AC3E}">
        <p14:creationId xmlns:p14="http://schemas.microsoft.com/office/powerpoint/2010/main" val="2338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CD62ADF-5A80-4212-85FC-B7AE77A10710}"/>
              </a:ext>
            </a:extLst>
          </p:cNvPr>
          <p:cNvSpPr txBox="1">
            <a:spLocks/>
          </p:cNvSpPr>
          <p:nvPr/>
        </p:nvSpPr>
        <p:spPr>
          <a:xfrm>
            <a:off x="2958227" y="2941711"/>
            <a:ext cx="5904656" cy="18722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>
                <a:solidFill>
                  <a:srgbClr val="DC50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Begroting 2021</a:t>
            </a:r>
            <a:endParaRPr lang="nl-NL" sz="6000" dirty="0">
              <a:solidFill>
                <a:srgbClr val="DC5034"/>
              </a:solidFill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  <a:p>
            <a:endParaRPr lang="nl-NL" dirty="0">
              <a:solidFill>
                <a:srgbClr val="DC503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22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A6C26F3-9F31-4489-8E69-F0E3C4A59685}"/>
              </a:ext>
            </a:extLst>
          </p:cNvPr>
          <p:cNvSpPr txBox="1"/>
          <p:nvPr/>
        </p:nvSpPr>
        <p:spPr>
          <a:xfrm>
            <a:off x="1325718" y="409597"/>
            <a:ext cx="6984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nl-NL" sz="6000" b="1" dirty="0">
                <a:solidFill>
                  <a:srgbClr val="DC5034"/>
                </a:solidFill>
                <a:cs typeface="Calibri" panose="020F0502020204030204" pitchFamily="34" charset="0"/>
              </a:rPr>
              <a:t>Begroting 2021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36217C4-A3A8-4219-9393-9495F130E157}"/>
              </a:ext>
            </a:extLst>
          </p:cNvPr>
          <p:cNvSpPr txBox="1">
            <a:spLocks/>
          </p:cNvSpPr>
          <p:nvPr/>
        </p:nvSpPr>
        <p:spPr>
          <a:xfrm>
            <a:off x="1325718" y="2085975"/>
            <a:ext cx="8046456" cy="4362428"/>
          </a:xfrm>
          <a:prstGeom prst="rect">
            <a:avLst/>
          </a:prstGeom>
        </p:spPr>
        <p:txBody>
          <a:bodyPr>
            <a:norm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DC5034"/>
              </a:buClr>
            </a:pPr>
            <a:r>
              <a:rPr lang="nl-NL" sz="3200" dirty="0">
                <a:solidFill>
                  <a:srgbClr val="954975"/>
                </a:solidFill>
                <a:latin typeface="Arial"/>
              </a:rPr>
              <a:t>Opbrengsten o.b.v. 1700 leden 	227K</a:t>
            </a:r>
          </a:p>
          <a:p>
            <a:pPr marL="0" indent="0">
              <a:buClr>
                <a:srgbClr val="DC5034"/>
              </a:buClr>
              <a:buFont typeface="Arial" panose="020B0604020202020204" pitchFamily="34" charset="0"/>
              <a:buNone/>
            </a:pPr>
            <a:r>
              <a:rPr lang="nl-NL" sz="3200" dirty="0">
                <a:solidFill>
                  <a:srgbClr val="954975"/>
                </a:solidFill>
                <a:latin typeface="Arial"/>
              </a:rPr>
              <a:t>	(inschatting)</a:t>
            </a:r>
          </a:p>
          <a:p>
            <a:pPr marL="342900" indent="-342900">
              <a:buClr>
                <a:srgbClr val="DC5034"/>
              </a:buClr>
            </a:pPr>
            <a:r>
              <a:rPr lang="nl-NL" sz="3200" dirty="0">
                <a:solidFill>
                  <a:srgbClr val="954975"/>
                </a:solidFill>
                <a:latin typeface="Arial"/>
              </a:rPr>
              <a:t>Lasten						</a:t>
            </a:r>
            <a:r>
              <a:rPr lang="nl-NL" sz="3200" u="sng" dirty="0">
                <a:solidFill>
                  <a:srgbClr val="954975"/>
                </a:solidFill>
                <a:latin typeface="Arial"/>
              </a:rPr>
              <a:t>278K</a:t>
            </a:r>
          </a:p>
          <a:p>
            <a:pPr marL="342900" indent="-342900">
              <a:buClr>
                <a:srgbClr val="DC5034"/>
              </a:buClr>
            </a:pPr>
            <a:r>
              <a:rPr lang="nl-NL" sz="3200" dirty="0">
                <a:solidFill>
                  <a:srgbClr val="954975"/>
                </a:solidFill>
                <a:latin typeface="Arial"/>
              </a:rPr>
              <a:t>Negatieve begroting 2021 		- </a:t>
            </a:r>
            <a:r>
              <a:rPr lang="nl-NL" sz="3200" b="1" dirty="0">
                <a:solidFill>
                  <a:srgbClr val="954975"/>
                </a:solidFill>
                <a:latin typeface="Arial"/>
              </a:rPr>
              <a:t>51K</a:t>
            </a:r>
          </a:p>
          <a:p>
            <a:pPr marL="0" indent="0">
              <a:buClr>
                <a:srgbClr val="DC5034"/>
              </a:buClr>
              <a:buFont typeface="Arial" panose="020B0604020202020204" pitchFamily="34" charset="0"/>
              <a:buNone/>
            </a:pPr>
            <a:endParaRPr lang="nl-NL" sz="3200" dirty="0">
              <a:solidFill>
                <a:prstClr val="black"/>
              </a:solidFill>
              <a:latin typeface="Arial"/>
            </a:endParaRPr>
          </a:p>
          <a:p>
            <a:pPr marL="0" indent="0" algn="ctr">
              <a:buClr>
                <a:srgbClr val="DC5034"/>
              </a:buClr>
              <a:buFont typeface="Arial" panose="020B0604020202020204" pitchFamily="34" charset="0"/>
              <a:buNone/>
            </a:pPr>
            <a:endParaRPr lang="nl-NL" sz="2800" i="1" dirty="0">
              <a:solidFill>
                <a:srgbClr val="660066"/>
              </a:solidFill>
              <a:latin typeface="Arial"/>
            </a:endParaRPr>
          </a:p>
          <a:p>
            <a:pPr marL="0" indent="0" algn="ctr">
              <a:buClr>
                <a:srgbClr val="DC5034"/>
              </a:buClr>
              <a:buFont typeface="Arial" panose="020B0604020202020204" pitchFamily="34" charset="0"/>
              <a:buNone/>
            </a:pPr>
            <a:r>
              <a:rPr lang="nl-NL" sz="2800" i="1" dirty="0">
                <a:solidFill>
                  <a:srgbClr val="660066"/>
                </a:solidFill>
                <a:latin typeface="Arial"/>
              </a:rPr>
              <a:t>Verantwoord gezien plannen en </a:t>
            </a:r>
          </a:p>
          <a:p>
            <a:pPr marL="0" indent="0" algn="ctr">
              <a:buClr>
                <a:srgbClr val="DC5034"/>
              </a:buClr>
              <a:buFont typeface="Arial" panose="020B0604020202020204" pitchFamily="34" charset="0"/>
              <a:buNone/>
            </a:pPr>
            <a:r>
              <a:rPr lang="nl-NL" sz="2800" i="1" dirty="0">
                <a:solidFill>
                  <a:srgbClr val="660066"/>
                </a:solidFill>
                <a:latin typeface="Arial"/>
              </a:rPr>
              <a:t>gealloceerd vermogen</a:t>
            </a:r>
          </a:p>
        </p:txBody>
      </p:sp>
    </p:spTree>
    <p:extLst>
      <p:ext uri="{BB962C8B-B14F-4D97-AF65-F5344CB8AC3E}">
        <p14:creationId xmlns:p14="http://schemas.microsoft.com/office/powerpoint/2010/main" val="55945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56ED641-03A2-47B9-B347-801EF0B261EF}"/>
              </a:ext>
            </a:extLst>
          </p:cNvPr>
          <p:cNvSpPr txBox="1"/>
          <p:nvPr/>
        </p:nvSpPr>
        <p:spPr>
          <a:xfrm>
            <a:off x="1131305" y="421417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nl-NL" sz="4800" b="1" dirty="0">
                <a:solidFill>
                  <a:srgbClr val="DC5034"/>
                </a:solidFill>
                <a:cs typeface="Calibri" panose="020F0502020204030204" pitchFamily="34" charset="0"/>
              </a:rPr>
              <a:t>Toelichting begroting 2021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1EB3404-97D9-4140-89F8-E39B23C7549C}"/>
              </a:ext>
            </a:extLst>
          </p:cNvPr>
          <p:cNvSpPr txBox="1"/>
          <p:nvPr/>
        </p:nvSpPr>
        <p:spPr>
          <a:xfrm>
            <a:off x="1131305" y="1953367"/>
            <a:ext cx="1078252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954975"/>
                </a:solidFill>
                <a:cs typeface="Calibri" panose="020F0502020204030204" pitchFamily="34" charset="0"/>
              </a:rPr>
              <a:t>Extra ondersteuning vakgroepen wijk en dementie</a:t>
            </a:r>
          </a:p>
          <a:p>
            <a:pPr marL="742950" lvl="1" indent="-285750" defTabSz="9144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954975"/>
                </a:solidFill>
                <a:cs typeface="Calibri" panose="020F0502020204030204" pitchFamily="34" charset="0"/>
              </a:rPr>
              <a:t>Onderbouwde plannen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954975"/>
                </a:solidFill>
                <a:cs typeface="Calibri" panose="020F0502020204030204" pitchFamily="34" charset="0"/>
              </a:rPr>
              <a:t>Ontwikkeling plan terugdringen sociaaleconomische gezondheidsverschillen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954975"/>
                </a:solidFill>
                <a:cs typeface="Calibri" panose="020F0502020204030204" pitchFamily="34" charset="0"/>
              </a:rPr>
              <a:t>Verbreding visie ontwikkeling afdeling M&amp;G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954975"/>
                </a:solidFill>
                <a:cs typeface="Calibri" panose="020F0502020204030204" pitchFamily="34" charset="0"/>
              </a:rPr>
              <a:t>Structuur afdeling M&amp;G i.r.t. ontwikkelingen structuur V&amp;VN nieuwe stijl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954975"/>
                </a:solidFill>
                <a:cs typeface="Calibri" panose="020F0502020204030204" pitchFamily="34" charset="0"/>
              </a:rPr>
              <a:t>Ondersteuning vakgroepen in voorbereidingen gemeenteraadsverkiezingen 2022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954975"/>
                </a:solidFill>
                <a:cs typeface="Calibri" panose="020F0502020204030204" pitchFamily="34" charset="0"/>
              </a:rPr>
              <a:t>Extra ondersteuning bestuur M&amp;G:</a:t>
            </a:r>
          </a:p>
          <a:p>
            <a:pPr marL="742950" lvl="1" indent="-285750" defTabSz="9144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954975"/>
                </a:solidFill>
                <a:cs typeface="Calibri" panose="020F0502020204030204" pitchFamily="34" charset="0"/>
              </a:rPr>
              <a:t>Advisering</a:t>
            </a:r>
          </a:p>
          <a:p>
            <a:pPr marL="742950" lvl="1" indent="-285750" defTabSz="9144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954975"/>
                </a:solidFill>
                <a:cs typeface="Calibri" panose="020F0502020204030204" pitchFamily="34" charset="0"/>
              </a:rPr>
              <a:t>Financieel beheer</a:t>
            </a:r>
          </a:p>
          <a:p>
            <a:pPr marL="742950" lvl="1" indent="-285750" defTabSz="9144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954975"/>
                </a:solidFill>
                <a:cs typeface="Calibri" panose="020F0502020204030204" pitchFamily="34" charset="0"/>
              </a:rPr>
              <a:t>Secretariële ondersteuning</a:t>
            </a:r>
          </a:p>
        </p:txBody>
      </p:sp>
    </p:spTree>
    <p:extLst>
      <p:ext uri="{BB962C8B-B14F-4D97-AF65-F5344CB8AC3E}">
        <p14:creationId xmlns:p14="http://schemas.microsoft.com/office/powerpoint/2010/main" val="272633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24960ED-AC26-456B-9CE5-E6B7B1FD9912}"/>
              </a:ext>
            </a:extLst>
          </p:cNvPr>
          <p:cNvSpPr txBox="1"/>
          <p:nvPr/>
        </p:nvSpPr>
        <p:spPr>
          <a:xfrm>
            <a:off x="892192" y="402692"/>
            <a:ext cx="84249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nl-NL" sz="4400" b="1" dirty="0">
                <a:solidFill>
                  <a:srgbClr val="DC5034"/>
                </a:solidFill>
                <a:cs typeface="Calibri" panose="020F0502020204030204" pitchFamily="34" charset="0"/>
              </a:rPr>
              <a:t>Verantwoorde begroting 2021 ?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630A56F-BF3C-443E-A29B-908E1D8A481F}"/>
              </a:ext>
            </a:extLst>
          </p:cNvPr>
          <p:cNvSpPr txBox="1">
            <a:spLocks/>
          </p:cNvSpPr>
          <p:nvPr/>
        </p:nvSpPr>
        <p:spPr>
          <a:xfrm>
            <a:off x="892192" y="1845010"/>
            <a:ext cx="10080608" cy="4082936"/>
          </a:xfrm>
          <a:prstGeom prst="rect">
            <a:avLst/>
          </a:prstGeom>
        </p:spPr>
        <p:txBody>
          <a:bodyPr>
            <a:no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DC5034"/>
              </a:buClr>
            </a:pPr>
            <a:r>
              <a:rPr lang="nl-NL" sz="2800" dirty="0">
                <a:solidFill>
                  <a:srgbClr val="954975"/>
                </a:solidFill>
                <a:cs typeface="Calibri" panose="020F0502020204030204" pitchFamily="34" charset="0"/>
              </a:rPr>
              <a:t>Ambitieuze plannen</a:t>
            </a:r>
          </a:p>
          <a:p>
            <a:pPr marL="342900" indent="-342900">
              <a:buClr>
                <a:srgbClr val="DC5034"/>
              </a:buClr>
            </a:pPr>
            <a:r>
              <a:rPr lang="nl-NL" sz="2800" dirty="0">
                <a:solidFill>
                  <a:srgbClr val="954975"/>
                </a:solidFill>
                <a:cs typeface="Calibri" panose="020F0502020204030204" pitchFamily="34" charset="0"/>
              </a:rPr>
              <a:t>Uitvoering vertraagd door </a:t>
            </a:r>
          </a:p>
          <a:p>
            <a:pPr marL="1257300" lvl="2" indent="-342900">
              <a:buClr>
                <a:srgbClr val="DC5034"/>
              </a:buClr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954975"/>
                </a:solidFill>
                <a:cs typeface="Calibri" panose="020F0502020204030204" pitchFamily="34" charset="0"/>
              </a:rPr>
              <a:t>o.a. gebrek aan menskracht</a:t>
            </a:r>
          </a:p>
          <a:p>
            <a:pPr marL="1257300" lvl="2" indent="-342900">
              <a:buClr>
                <a:srgbClr val="DC5034"/>
              </a:buClr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954975"/>
                </a:solidFill>
                <a:cs typeface="Calibri" panose="020F0502020204030204" pitchFamily="34" charset="0"/>
              </a:rPr>
              <a:t>Covid-19</a:t>
            </a:r>
          </a:p>
          <a:p>
            <a:pPr marL="342900" indent="-342900">
              <a:buClr>
                <a:srgbClr val="DC5034"/>
              </a:buClr>
            </a:pPr>
            <a:r>
              <a:rPr lang="nl-NL" sz="2800" dirty="0">
                <a:solidFill>
                  <a:srgbClr val="954975"/>
                </a:solidFill>
                <a:cs typeface="Calibri" panose="020F0502020204030204" pitchFamily="34" charset="0"/>
              </a:rPr>
              <a:t>Rechtvaardigt extra investering</a:t>
            </a:r>
          </a:p>
          <a:p>
            <a:pPr marL="342900" indent="-342900">
              <a:buClr>
                <a:srgbClr val="DC5034"/>
              </a:buClr>
            </a:pPr>
            <a:r>
              <a:rPr lang="nl-NL" sz="2800" dirty="0">
                <a:solidFill>
                  <a:srgbClr val="954975"/>
                </a:solidFill>
                <a:cs typeface="Calibri" panose="020F0502020204030204" pitchFamily="34" charset="0"/>
              </a:rPr>
              <a:t>Positief gealloceerd vermogen</a:t>
            </a:r>
          </a:p>
          <a:p>
            <a:pPr marL="0" indent="0">
              <a:buClr>
                <a:srgbClr val="DC5034"/>
              </a:buClr>
              <a:buFont typeface="Arial" panose="020B0604020202020204" pitchFamily="34" charset="0"/>
              <a:buNone/>
            </a:pPr>
            <a:endParaRPr lang="nl-NL" sz="2800" dirty="0">
              <a:solidFill>
                <a:prstClr val="black"/>
              </a:solidFill>
              <a:latin typeface="Arial"/>
            </a:endParaRPr>
          </a:p>
          <a:p>
            <a:pPr marL="0" indent="0">
              <a:buClr>
                <a:srgbClr val="DC5034"/>
              </a:buClr>
              <a:buFont typeface="Arial" panose="020B0604020202020204" pitchFamily="34" charset="0"/>
              <a:buNone/>
            </a:pPr>
            <a:r>
              <a:rPr lang="nl-NL" sz="3800" b="1" i="1" dirty="0">
                <a:solidFill>
                  <a:srgbClr val="6C3354"/>
                </a:solidFill>
                <a:cs typeface="Calibri" panose="020F0502020204030204" pitchFamily="34" charset="0"/>
              </a:rPr>
              <a:t>Last but </a:t>
            </a:r>
            <a:r>
              <a:rPr lang="nl-NL" sz="3800" b="1" i="1" dirty="0" err="1">
                <a:solidFill>
                  <a:srgbClr val="6C3354"/>
                </a:solidFill>
                <a:cs typeface="Calibri" panose="020F0502020204030204" pitchFamily="34" charset="0"/>
              </a:rPr>
              <a:t>not</a:t>
            </a:r>
            <a:r>
              <a:rPr lang="nl-NL" sz="3800" b="1" i="1" dirty="0">
                <a:solidFill>
                  <a:srgbClr val="6C3354"/>
                </a:solidFill>
                <a:cs typeface="Calibri" panose="020F0502020204030204" pitchFamily="34" charset="0"/>
              </a:rPr>
              <a:t> </a:t>
            </a:r>
            <a:r>
              <a:rPr lang="nl-NL" sz="3800" b="1" i="1" dirty="0" err="1">
                <a:solidFill>
                  <a:srgbClr val="6C3354"/>
                </a:solidFill>
                <a:cs typeface="Calibri" panose="020F0502020204030204" pitchFamily="34" charset="0"/>
              </a:rPr>
              <a:t>least</a:t>
            </a:r>
            <a:r>
              <a:rPr lang="nl-NL" sz="3800" b="1" i="1" dirty="0">
                <a:solidFill>
                  <a:srgbClr val="6C3354"/>
                </a:solidFill>
                <a:cs typeface="Calibri" panose="020F0502020204030204" pitchFamily="34" charset="0"/>
              </a:rPr>
              <a:t>: maak de dromen waar!</a:t>
            </a:r>
          </a:p>
        </p:txBody>
      </p:sp>
    </p:spTree>
    <p:extLst>
      <p:ext uri="{BB962C8B-B14F-4D97-AF65-F5344CB8AC3E}">
        <p14:creationId xmlns:p14="http://schemas.microsoft.com/office/powerpoint/2010/main" val="377250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E1AD30A-2F1E-4305-A948-C53DAB5D2C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57250" y="943082"/>
            <a:ext cx="817245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 Light" panose="020F0302020204030204" pitchFamily="34" charset="0"/>
              </a:rPr>
              <a:t>Spelregels</a:t>
            </a:r>
            <a:r>
              <a:rPr lang="nl-NL" sz="4800" b="1" i="0" dirty="0">
                <a:solidFill>
                  <a:schemeClr val="accent2">
                    <a:lumMod val="75000"/>
                  </a:schemeClr>
                </a:solidFill>
                <a:effectLst/>
                <a:latin typeface="Calibri Light" panose="020F0302020204030204" pitchFamily="34" charset="0"/>
              </a:rPr>
              <a:t>​ tijdens ALV</a:t>
            </a:r>
            <a:endParaRPr lang="nl-NL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A847EAF-A1DD-408E-A8BE-657EC6E70F54}"/>
              </a:ext>
            </a:extLst>
          </p:cNvPr>
          <p:cNvSpPr txBox="1"/>
          <p:nvPr/>
        </p:nvSpPr>
        <p:spPr>
          <a:xfrm>
            <a:off x="2531604" y="3029057"/>
            <a:ext cx="7128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Geluid en beeld uit.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​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Vragen in de chat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​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	-  'duimpje' geven aan vragen die jij ook hebt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0CD6821-071A-4E9C-A8C2-79C70874594B}"/>
              </a:ext>
            </a:extLst>
          </p:cNvPr>
          <p:cNvSpPr txBox="1">
            <a:spLocks/>
          </p:cNvSpPr>
          <p:nvPr/>
        </p:nvSpPr>
        <p:spPr>
          <a:xfrm>
            <a:off x="2376000" y="2996951"/>
            <a:ext cx="7440000" cy="86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>
                <a:solidFill>
                  <a:srgbClr val="DC50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Verslag ALV 11 januari 2021</a:t>
            </a:r>
          </a:p>
          <a:p>
            <a:pPr algn="ctr"/>
            <a:endParaRPr lang="nl-NL" dirty="0">
              <a:solidFill>
                <a:srgbClr val="DC5034"/>
              </a:solidFill>
              <a:latin typeface="Arial"/>
              <a:ea typeface="+mj-lt"/>
              <a:cs typeface="Arial"/>
            </a:endParaRPr>
          </a:p>
          <a:p>
            <a:endParaRPr lang="nl-NL" dirty="0">
              <a:solidFill>
                <a:srgbClr val="DC503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60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B3EB25B-2DDF-4419-B255-C6139FA541BE}"/>
              </a:ext>
            </a:extLst>
          </p:cNvPr>
          <p:cNvSpPr txBox="1">
            <a:spLocks/>
          </p:cNvSpPr>
          <p:nvPr/>
        </p:nvSpPr>
        <p:spPr>
          <a:xfrm>
            <a:off x="2376000" y="2743445"/>
            <a:ext cx="7440000" cy="86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>
                <a:solidFill>
                  <a:srgbClr val="DC50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Rondvraag</a:t>
            </a:r>
          </a:p>
          <a:p>
            <a:pPr algn="ctr"/>
            <a:endParaRPr lang="nl-NL" dirty="0">
              <a:solidFill>
                <a:srgbClr val="DC5034"/>
              </a:solidFill>
              <a:latin typeface="Arial"/>
              <a:ea typeface="+mj-lt"/>
              <a:cs typeface="Arial"/>
            </a:endParaRPr>
          </a:p>
          <a:p>
            <a:endParaRPr lang="nl-NL" dirty="0">
              <a:solidFill>
                <a:srgbClr val="DC503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71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EF5B0CD-2F64-4072-B6FA-475CD6F7A312}"/>
              </a:ext>
            </a:extLst>
          </p:cNvPr>
          <p:cNvSpPr txBox="1">
            <a:spLocks/>
          </p:cNvSpPr>
          <p:nvPr/>
        </p:nvSpPr>
        <p:spPr>
          <a:xfrm>
            <a:off x="2376000" y="3047254"/>
            <a:ext cx="7440000" cy="86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b="1" dirty="0">
                <a:solidFill>
                  <a:srgbClr val="DC50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Sluiting</a:t>
            </a:r>
          </a:p>
          <a:p>
            <a:pPr algn="ctr"/>
            <a:endParaRPr lang="nl-NL" dirty="0">
              <a:solidFill>
                <a:srgbClr val="DC5034"/>
              </a:solidFill>
              <a:latin typeface="Arial"/>
              <a:ea typeface="+mj-lt"/>
              <a:cs typeface="Arial"/>
            </a:endParaRPr>
          </a:p>
          <a:p>
            <a:endParaRPr lang="nl-NL" dirty="0">
              <a:solidFill>
                <a:srgbClr val="DC503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15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384F324-4ACC-4871-9E33-44970759373D}"/>
              </a:ext>
            </a:extLst>
          </p:cNvPr>
          <p:cNvSpPr txBox="1">
            <a:spLocks/>
          </p:cNvSpPr>
          <p:nvPr/>
        </p:nvSpPr>
        <p:spPr>
          <a:xfrm>
            <a:off x="2164556" y="374122"/>
            <a:ext cx="2979801" cy="738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AGENDA</a:t>
            </a:r>
            <a:endParaRPr lang="nl-NL" sz="4000" b="1" dirty="0">
              <a:solidFill>
                <a:schemeClr val="accent2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E1CF888-2F68-4CB9-8354-79AB82C31925}"/>
              </a:ext>
            </a:extLst>
          </p:cNvPr>
          <p:cNvSpPr txBox="1"/>
          <p:nvPr/>
        </p:nvSpPr>
        <p:spPr>
          <a:xfrm>
            <a:off x="2164556" y="1635022"/>
            <a:ext cx="6100762" cy="3921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812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Welkom en vaststellen agenda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812B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812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 Bestuursleden stellen zich voor 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812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Jaarverslag afdeling M&amp;G 2019/2020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812B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812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Jaarplan afdeling M&amp;G 2021  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812B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812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Jaarplannen vakgroepen 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812B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812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Jaarcijfers 2019/2020 en begroting 2021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812B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812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Verslag ledenvergadering 11 januari 2021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812B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812B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Rondvraag en sluiting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812B5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0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6C353F-F17D-4D75-A190-D81B8237F358}"/>
              </a:ext>
            </a:extLst>
          </p:cNvPr>
          <p:cNvSpPr txBox="1"/>
          <p:nvPr/>
        </p:nvSpPr>
        <p:spPr>
          <a:xfrm>
            <a:off x="827584" y="980728"/>
            <a:ext cx="6174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nl-NL" sz="4000" b="1" dirty="0" err="1">
                <a:solidFill>
                  <a:srgbClr val="DC5034"/>
                </a:solidFill>
                <a:cs typeface="Calibri" panose="020F0502020204030204" pitchFamily="34" charset="0"/>
              </a:rPr>
              <a:t>Voorstellen</a:t>
            </a:r>
            <a:r>
              <a:rPr lang="en-US" altLang="nl-NL" sz="4000" b="1" dirty="0">
                <a:solidFill>
                  <a:srgbClr val="DC5034"/>
                </a:solidFill>
                <a:cs typeface="Calibri" panose="020F0502020204030204" pitchFamily="34" charset="0"/>
              </a:rPr>
              <a:t> </a:t>
            </a:r>
            <a:r>
              <a:rPr lang="en-US" altLang="nl-NL" sz="4000" b="1" dirty="0" err="1">
                <a:solidFill>
                  <a:srgbClr val="DC5034"/>
                </a:solidFill>
                <a:cs typeface="Calibri" panose="020F0502020204030204" pitchFamily="34" charset="0"/>
              </a:rPr>
              <a:t>bestuursleden</a:t>
            </a:r>
            <a:endParaRPr lang="nl-NL" sz="4000" dirty="0">
              <a:solidFill>
                <a:srgbClr val="DC5034"/>
              </a:solidFill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78A21AC-8392-44AE-A3B9-A63D369B1F37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988840"/>
            <a:ext cx="7848872" cy="3701008"/>
          </a:xfrm>
          <a:prstGeom prst="rect">
            <a:avLst/>
          </a:prstGeom>
        </p:spPr>
        <p:txBody>
          <a:bodyPr/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5034"/>
              </a:buClr>
            </a:pP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Jacqueline de Vries (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Jeugdverpleegkundigen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Gerben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Jansen (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Dementieverpleegkundigen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DC5034"/>
              </a:buClr>
            </a:pP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Karin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Oudshoorn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(OGZ-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verpleegkundigen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DC5034"/>
              </a:buClr>
            </a:pP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Rieke van de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Wetering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(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wijkverpleegkundigen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Milanda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Koopman (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wijkverpleegkundigen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DC5034"/>
              </a:buClr>
            </a:pP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Huub Sibbing (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adviseur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DC5034"/>
              </a:buClr>
            </a:pP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Monique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Römkens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(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financieel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adviseur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/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penningmeester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)</a:t>
            </a:r>
            <a:endParaRPr lang="nl-NL" altLang="nl-NL" sz="2400" dirty="0">
              <a:solidFill>
                <a:srgbClr val="954975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0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B9227F-6937-4913-8B2E-3924A4E38E09}"/>
              </a:ext>
            </a:extLst>
          </p:cNvPr>
          <p:cNvSpPr txBox="1">
            <a:spLocks/>
          </p:cNvSpPr>
          <p:nvPr/>
        </p:nvSpPr>
        <p:spPr>
          <a:xfrm>
            <a:off x="630000" y="369885"/>
            <a:ext cx="6534288" cy="738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>
                <a:latin typeface="Calibri" panose="020F0502020204030204" pitchFamily="34" charset="0"/>
                <a:cs typeface="Calibri" panose="020F0502020204030204" pitchFamily="34" charset="0"/>
              </a:rPr>
              <a:t>Jaarverslag 2019/2020 afdeling M&amp;G </a:t>
            </a:r>
            <a:endParaRPr lang="nl-N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9C241DCC-2A10-4146-AA8F-C47E441A4E74}"/>
              </a:ext>
            </a:extLst>
          </p:cNvPr>
          <p:cNvSpPr txBox="1">
            <a:spLocks/>
          </p:cNvSpPr>
          <p:nvPr/>
        </p:nvSpPr>
        <p:spPr>
          <a:xfrm>
            <a:off x="630000" y="1530172"/>
            <a:ext cx="7884000" cy="44458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V&amp;VN nieuwe Stijl (reorganisatie structuur vereniging)  (BIG2 discussie)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Rol gezondheidsbevorderaar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Vakgroep reizigers vaccinatie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Financiën afdelingen/vakgroepen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Preventie lage SES groepen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8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C3C0316-690F-465F-83A1-00BCF8F4B114}"/>
              </a:ext>
            </a:extLst>
          </p:cNvPr>
          <p:cNvSpPr txBox="1">
            <a:spLocks/>
          </p:cNvSpPr>
          <p:nvPr/>
        </p:nvSpPr>
        <p:spPr>
          <a:xfrm>
            <a:off x="755576" y="476672"/>
            <a:ext cx="5976664" cy="7386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1" dirty="0">
                <a:solidFill>
                  <a:srgbClr val="DC50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Jaarplan 2021 afdeling M&amp;G</a:t>
            </a:r>
            <a:endParaRPr lang="nl-NL" sz="3200" dirty="0">
              <a:solidFill>
                <a:srgbClr val="DC50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AAF86D5-29DA-4144-A351-E3656D3CC2C0}"/>
              </a:ext>
            </a:extLst>
          </p:cNvPr>
          <p:cNvSpPr txBox="1">
            <a:spLocks noChangeArrowheads="1"/>
          </p:cNvSpPr>
          <p:nvPr/>
        </p:nvSpPr>
        <p:spPr>
          <a:xfrm>
            <a:off x="679376" y="2287900"/>
            <a:ext cx="8208912" cy="3240360"/>
          </a:xfrm>
          <a:prstGeom prst="rect">
            <a:avLst/>
          </a:prstGeom>
        </p:spPr>
        <p:txBody>
          <a:bodyPr/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Missie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en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Visie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: “Triple Aim en “Van ZZ en GG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naar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MM”</a:t>
            </a:r>
          </a:p>
          <a:p>
            <a:pPr>
              <a:lnSpc>
                <a:spcPct val="90000"/>
              </a:lnSpc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Verbreding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Missie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: “Quadruple Aim”</a:t>
            </a:r>
          </a:p>
          <a:p>
            <a:pPr>
              <a:lnSpc>
                <a:spcPct val="90000"/>
              </a:lnSpc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Verkleining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SEGV</a:t>
            </a:r>
          </a:p>
          <a:p>
            <a:pPr>
              <a:lnSpc>
                <a:spcPct val="90000"/>
              </a:lnSpc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Beïnvloeden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formatieproces</a:t>
            </a:r>
            <a:endParaRPr lang="en-US" altLang="nl-NL" sz="24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Beïnvloeding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gemeenteraadsverkiezingen</a:t>
            </a:r>
            <a:endParaRPr lang="en-US" altLang="nl-NL" sz="24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Aansluiten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Landelijke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Nota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Gezondheidsbeleid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2021-2024</a:t>
            </a:r>
          </a:p>
          <a:p>
            <a:pPr>
              <a:lnSpc>
                <a:spcPct val="90000"/>
              </a:lnSpc>
              <a:buClr>
                <a:srgbClr val="DC5034"/>
              </a:buClr>
            </a:pP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Anticiperen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op en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positionering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binnen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V&amp;VN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nieuwe</a:t>
            </a:r>
            <a:r>
              <a:rPr lang="en-US" altLang="nl-NL" sz="2400" dirty="0">
                <a:solidFill>
                  <a:srgbClr val="954975"/>
                </a:solidFill>
                <a:cs typeface="Calibri" panose="020F0502020204030204" pitchFamily="34" charset="0"/>
              </a:rPr>
              <a:t> </a:t>
            </a:r>
            <a:r>
              <a:rPr lang="en-US" altLang="nl-NL" sz="2400" dirty="0" err="1">
                <a:solidFill>
                  <a:srgbClr val="954975"/>
                </a:solidFill>
                <a:cs typeface="Calibri" panose="020F0502020204030204" pitchFamily="34" charset="0"/>
              </a:rPr>
              <a:t>stijl</a:t>
            </a:r>
            <a:endParaRPr lang="en-US" altLang="nl-NL" sz="2400" dirty="0">
              <a:solidFill>
                <a:srgbClr val="954975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DC5034"/>
              </a:buClr>
            </a:pPr>
            <a:endParaRPr lang="nl-NL" altLang="nl-NL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6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05D3B21-D791-46B7-B3B4-78C3ED819F18}"/>
              </a:ext>
            </a:extLst>
          </p:cNvPr>
          <p:cNvSpPr txBox="1">
            <a:spLocks/>
          </p:cNvSpPr>
          <p:nvPr/>
        </p:nvSpPr>
        <p:spPr>
          <a:xfrm>
            <a:off x="981894" y="417331"/>
            <a:ext cx="6840760" cy="948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Jaarplannen vakgroep Dementie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D10AFBBF-DAAC-1148-84CB-27100026917A}"/>
              </a:ext>
            </a:extLst>
          </p:cNvPr>
          <p:cNvSpPr txBox="1">
            <a:spLocks/>
          </p:cNvSpPr>
          <p:nvPr/>
        </p:nvSpPr>
        <p:spPr>
          <a:xfrm>
            <a:off x="792232" y="1365719"/>
            <a:ext cx="8735225" cy="6067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srgbClr val="9549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Uitdragen van nieuws en kennis rondom casemanagement en dementie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Actief blijven bijdragen aan bestuurlijke overleggen met VW</a:t>
            </a:r>
            <a:r>
              <a:rPr lang="nl-NL" sz="2400" dirty="0">
                <a:solidFill>
                  <a:srgbClr val="9549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S, ZN. 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Zichtbaarheid </a:t>
            </a:r>
            <a:r>
              <a:rPr lang="nl-NL" sz="2400" dirty="0">
                <a:solidFill>
                  <a:srgbClr val="9549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dementieverpleegkundigen vergroten o.a. door bijdrage Restaurant Misverstand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Samenwerking </a:t>
            </a:r>
            <a:r>
              <a:rPr lang="nl-NL" sz="2400" dirty="0">
                <a:solidFill>
                  <a:srgbClr val="9549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Tao of Care (Sociale Benadering Dementie) Alzheimer Nederland en V&amp;VN. Verbinding ZZ-GG-MM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Jaarcongres 25 november Villa Jongerius 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5497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Sterke verbinding met alle opleiders van de opleiding casemanagement dementie </a:t>
            </a:r>
          </a:p>
          <a:p>
            <a:pPr marL="450000" marR="0" lvl="0" indent="-45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0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srgbClr val="9549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Ambassadeurstraject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Afbeelding 7" descr="Afbeelding met kantoorartikelen&#10;&#10;Automatisch gegenereerde beschrijving">
            <a:extLst>
              <a:ext uri="{FF2B5EF4-FFF2-40B4-BE49-F238E27FC236}">
                <a16:creationId xmlns:a16="http://schemas.microsoft.com/office/drawing/2014/main" id="{2DFB2D5B-349D-0B4E-A3F6-E4E3D15E0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25" y="4527754"/>
            <a:ext cx="2675040" cy="1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E380FE3-E0C9-4B5B-B4D2-279879D6CD72}"/>
              </a:ext>
            </a:extLst>
          </p:cNvPr>
          <p:cNvSpPr txBox="1">
            <a:spLocks/>
          </p:cNvSpPr>
          <p:nvPr/>
        </p:nvSpPr>
        <p:spPr>
          <a:xfrm>
            <a:off x="982800" y="427946"/>
            <a:ext cx="6840760" cy="948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Jaarplan vakgroep Jeugd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5A286D9-8A46-4D1B-8E21-87FF2B655E0A}"/>
              </a:ext>
            </a:extLst>
          </p:cNvPr>
          <p:cNvSpPr txBox="1">
            <a:spLocks noChangeArrowheads="1"/>
          </p:cNvSpPr>
          <p:nvPr/>
        </p:nvSpPr>
        <p:spPr>
          <a:xfrm>
            <a:off x="982800" y="1614103"/>
            <a:ext cx="6347048" cy="3629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0" indent="-45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0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0000" indent="-45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5034"/>
              </a:buClr>
            </a:pPr>
            <a:endParaRPr lang="en-US" altLang="nl-NL" dirty="0">
              <a:solidFill>
                <a:prstClr val="black"/>
              </a:solidFill>
              <a:latin typeface="Arial"/>
            </a:endParaRPr>
          </a:p>
          <a:p>
            <a:pPr>
              <a:buClr>
                <a:srgbClr val="DC5034"/>
              </a:buClr>
            </a:pPr>
            <a:r>
              <a:rPr lang="en-US" altLang="nl-NL" sz="3200" dirty="0" err="1">
                <a:solidFill>
                  <a:srgbClr val="954975"/>
                </a:solidFill>
              </a:rPr>
              <a:t>Kwaliteit</a:t>
            </a:r>
            <a:endParaRPr lang="en-US" altLang="nl-NL" sz="3200" dirty="0">
              <a:solidFill>
                <a:srgbClr val="954975"/>
              </a:solidFill>
            </a:endParaRPr>
          </a:p>
          <a:p>
            <a:pPr>
              <a:buClr>
                <a:srgbClr val="DC5034"/>
              </a:buClr>
            </a:pPr>
            <a:r>
              <a:rPr lang="en-US" altLang="nl-NL" sz="3200" dirty="0" err="1">
                <a:solidFill>
                  <a:srgbClr val="954975"/>
                </a:solidFill>
              </a:rPr>
              <a:t>Invloed</a:t>
            </a:r>
            <a:r>
              <a:rPr lang="en-US" altLang="nl-NL" sz="3200" dirty="0">
                <a:solidFill>
                  <a:srgbClr val="954975"/>
                </a:solidFill>
              </a:rPr>
              <a:t> </a:t>
            </a:r>
          </a:p>
          <a:p>
            <a:pPr>
              <a:buClr>
                <a:srgbClr val="DC5034"/>
              </a:buClr>
            </a:pPr>
            <a:r>
              <a:rPr lang="en-US" altLang="nl-NL" sz="3200" dirty="0" err="1">
                <a:solidFill>
                  <a:srgbClr val="954975"/>
                </a:solidFill>
              </a:rPr>
              <a:t>Verbinden</a:t>
            </a:r>
            <a:endParaRPr lang="en-US" altLang="nl-NL" sz="3200" dirty="0">
              <a:solidFill>
                <a:srgbClr val="954975"/>
              </a:solidFill>
            </a:endParaRPr>
          </a:p>
          <a:p>
            <a:pPr>
              <a:buClr>
                <a:srgbClr val="DC5034"/>
              </a:buClr>
            </a:pPr>
            <a:r>
              <a:rPr lang="en-US" altLang="nl-NL" sz="3200" dirty="0" err="1">
                <a:solidFill>
                  <a:srgbClr val="954975"/>
                </a:solidFill>
              </a:rPr>
              <a:t>Inbedding</a:t>
            </a:r>
            <a:endParaRPr lang="en-US" altLang="nl-NL" sz="3200" dirty="0">
              <a:solidFill>
                <a:srgbClr val="954975"/>
              </a:solidFill>
            </a:endParaRPr>
          </a:p>
          <a:p>
            <a:pPr>
              <a:buClr>
                <a:srgbClr val="DC5034"/>
              </a:buClr>
            </a:pPr>
            <a:r>
              <a:rPr lang="en-US" altLang="nl-NL" sz="3200" dirty="0" err="1">
                <a:solidFill>
                  <a:srgbClr val="954975"/>
                </a:solidFill>
              </a:rPr>
              <a:t>Randvoorwaarden</a:t>
            </a:r>
            <a:r>
              <a:rPr lang="en-US" altLang="nl-NL" sz="3200" dirty="0">
                <a:solidFill>
                  <a:srgbClr val="954975"/>
                </a:solidFill>
              </a:rPr>
              <a:t> </a:t>
            </a:r>
            <a:endParaRPr lang="nl-NL" altLang="nl-NL" sz="3200" dirty="0">
              <a:solidFill>
                <a:srgbClr val="954975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5C4F028-AEB9-4BBC-BE2C-A5C31A8D5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89" y="3038029"/>
            <a:ext cx="5411091" cy="27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8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880F7C-C757-421D-B074-A7765B6B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0"/>
            <a:ext cx="3095624" cy="2085975"/>
          </a:xfrm>
          <a:prstGeom prst="rect">
            <a:avLst/>
          </a:prstGeom>
          <a:solidFill>
            <a:srgbClr val="800080"/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AE8FA07-3EB4-4EBF-9104-143E6A241CEC}"/>
              </a:ext>
            </a:extLst>
          </p:cNvPr>
          <p:cNvSpPr/>
          <p:nvPr/>
        </p:nvSpPr>
        <p:spPr>
          <a:xfrm>
            <a:off x="0" y="6600824"/>
            <a:ext cx="12192000" cy="409779"/>
          </a:xfrm>
          <a:prstGeom prst="rect">
            <a:avLst/>
          </a:prstGeom>
          <a:solidFill>
            <a:srgbClr val="8C3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165A3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A492F8F-A5EA-4C0F-9831-C840AFCC8AED}"/>
              </a:ext>
            </a:extLst>
          </p:cNvPr>
          <p:cNvSpPr txBox="1">
            <a:spLocks/>
          </p:cNvSpPr>
          <p:nvPr/>
        </p:nvSpPr>
        <p:spPr>
          <a:xfrm>
            <a:off x="1077144" y="407806"/>
            <a:ext cx="6840760" cy="948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Jaarplannen vakgroep OGZ</a:t>
            </a:r>
            <a:b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DC503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DC50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230A482-3FA8-4557-8AA8-285ABC900B8C}"/>
              </a:ext>
            </a:extLst>
          </p:cNvPr>
          <p:cNvSpPr txBox="1"/>
          <p:nvPr/>
        </p:nvSpPr>
        <p:spPr>
          <a:xfrm>
            <a:off x="1313895" y="2875002"/>
            <a:ext cx="973880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b="0" i="0" dirty="0">
                <a:solidFill>
                  <a:srgbClr val="89335A"/>
                </a:solidFill>
                <a:effectLst/>
                <a:latin typeface="Segoe UI" panose="020B0502040204020203" pitchFamily="34" charset="0"/>
              </a:rPr>
              <a:t>Geen specifieke inhoudelijke  </a:t>
            </a:r>
            <a:r>
              <a:rPr lang="nl-NL" sz="2400" b="0" i="0">
                <a:solidFill>
                  <a:srgbClr val="89335A"/>
                </a:solidFill>
                <a:effectLst/>
                <a:latin typeface="Segoe UI" panose="020B0502040204020203" pitchFamily="34" charset="0"/>
              </a:rPr>
              <a:t>jaarplannen </a:t>
            </a:r>
          </a:p>
          <a:p>
            <a:endParaRPr lang="nl-NL" sz="2400" b="0" i="0" dirty="0">
              <a:solidFill>
                <a:srgbClr val="89335A"/>
              </a:solidFill>
              <a:effectLst/>
              <a:latin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b="0" i="0" dirty="0">
                <a:solidFill>
                  <a:srgbClr val="89335A"/>
                </a:solidFill>
                <a:effectLst/>
                <a:latin typeface="Segoe UI" panose="020B0502040204020203" pitchFamily="34" charset="0"/>
              </a:rPr>
              <a:t> 2021 gebruiken om het spoor te bewandelen om samen verder te gaan in één vakgroep OGZ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60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ADB744669CFE4996072DAAC33D3937" ma:contentTypeVersion="11" ma:contentTypeDescription="Een nieuw document maken." ma:contentTypeScope="" ma:versionID="3afdee5f7f91593b0d0bd078d51f3641">
  <xsd:schema xmlns:xsd="http://www.w3.org/2001/XMLSchema" xmlns:xs="http://www.w3.org/2001/XMLSchema" xmlns:p="http://schemas.microsoft.com/office/2006/metadata/properties" xmlns:ns3="019db34b-a9b2-4cd4-9201-75a94c6e6034" xmlns:ns4="fdef0c84-04ab-4468-aae1-a2b5c4153b87" targetNamespace="http://schemas.microsoft.com/office/2006/metadata/properties" ma:root="true" ma:fieldsID="123d3cad7119a838309adc8a1f52d7af" ns3:_="" ns4:_="">
    <xsd:import namespace="019db34b-a9b2-4cd4-9201-75a94c6e6034"/>
    <xsd:import namespace="fdef0c84-04ab-4468-aae1-a2b5c4153b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db34b-a9b2-4cd4-9201-75a94c6e60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f0c84-04ab-4468-aae1-a2b5c4153b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2A74FA-FE70-4590-BDE5-41881AD58C8E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fdef0c84-04ab-4468-aae1-a2b5c4153b87"/>
    <ds:schemaRef ds:uri="http://purl.org/dc/terms/"/>
    <ds:schemaRef ds:uri="http://schemas.openxmlformats.org/package/2006/metadata/core-properties"/>
    <ds:schemaRef ds:uri="019db34b-a9b2-4cd4-9201-75a94c6e60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57D604-C31F-40BB-8215-FFC522AD03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152A2-DA31-409A-8CF1-1BA4A31DD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9db34b-a9b2-4cd4-9201-75a94c6e6034"/>
    <ds:schemaRef ds:uri="fdef0c84-04ab-4468-aae1-a2b5c4153b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610</Words>
  <Application>Microsoft Office PowerPoint</Application>
  <PresentationFormat>Breedbeeld</PresentationFormat>
  <Paragraphs>135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Wingdings</vt:lpstr>
      <vt:lpstr>Office Theme</vt:lpstr>
      <vt:lpstr>V&amp;VN Maatschappij &amp; Gezondheid</vt:lpstr>
      <vt:lpstr>Spelregels​ tijdens ALV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Rita de Reuver</dc:creator>
  <cp:lastModifiedBy>Rita de Reuver</cp:lastModifiedBy>
  <cp:revision>20</cp:revision>
  <dcterms:created xsi:type="dcterms:W3CDTF">2021-04-14T14:13:56Z</dcterms:created>
  <dcterms:modified xsi:type="dcterms:W3CDTF">2021-04-24T16:02:14Z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0x010100E4ADB744669CFE4996072DAAC33D3937</vt:lpwstr>
  </property>
</Properties>
</file>